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102" autoAdjust="0"/>
    <p:restoredTop sz="93496"/>
  </p:normalViewPr>
  <p:slideViewPr>
    <p:cSldViewPr snapToGrid="0" snapToObjects="1">
      <p:cViewPr varScale="1">
        <p:scale>
          <a:sx n="107" d="100"/>
          <a:sy n="107" d="100"/>
        </p:scale>
        <p:origin x="14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BED92-204A-DD4D-9550-67ED78CD6E7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55D11-9AD2-4F4C-8B7B-23B2FD57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4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55D11-9AD2-4F4C-8B7B-23B2FD5792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45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BAF8-93A0-7B41-8963-4CAF283FE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4E8E9-D986-FB43-8958-7A6A64846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F62CF-4B20-DA4B-92E5-EEDCDDD8C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BA18-9D16-D544-82D4-28623A678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BDC5C-1AC3-B24F-A2C0-A2C34BA13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56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5712F-CE07-0045-A9C1-D72B46714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56AEA-5C77-DB45-B739-3E7BC509C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5B3F2-BA28-C04B-8A57-92F5B5443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5341E-D05F-0F40-B076-B2564017F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00866-18EC-144A-A9A1-4B3C8BD1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3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FC5DF-0782-424A-8D17-886C90A50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AB9BA-6A5C-8C43-A1B9-F88F716D6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B5CC03-788C-9541-AAF7-A2337C41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6E3FB-7FCE-BB49-B27E-60D4DA3FA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6C517-33A1-7B43-BC74-FCB89AF6B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0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6BB51-7ABA-1A46-8E95-E35FDDDC5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4EB56-9A3F-DD44-A97E-79D93358D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4C626-8CBA-F545-9E90-7B68E2D18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1811D-223D-A346-9766-C31D39A13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522CC-4476-B84E-A185-43D839127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95073-A103-9848-AF2F-8493764FB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14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B04F-41EF-A443-995A-3A43D119E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574C5-3A1F-3742-8A84-8E9532EA4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E40EF6-98A3-3E45-A88A-2A39E5A77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CAAA74-355B-824A-BC1A-D826B46455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08009-2ABF-644C-B667-C3F86EFAAA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BE871-5DF7-954E-B8EF-127CC543F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531372-00E2-C645-8B5E-BD7F2ED30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6EBA66-77DD-C34A-9BD3-8ED8AECE3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DAB8-7ED0-3343-A6F6-D8789E50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2D9C1E-D65A-D04E-B92B-36CA33A43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71E9EB-8140-394C-820B-A5A735ADF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0D8F3D-0A0F-F345-BDEF-DEC91335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407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ADBA6A-052C-EF4D-9B98-A63F2B0E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2635D-D375-4F4F-80FF-0094CC453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89FBF-065E-F84D-99FE-7196D9283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2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0F96-63F7-2941-9F55-C5F96E42A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C122C-E5B5-F04F-B1AE-D5B9A8D1F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1BF39-1DE6-6345-8952-1583DBAFC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7B948-1700-1741-842A-BD23771B8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2B5A2-98CD-194E-89ED-39BFA086A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96CBB-61F3-E241-A699-D13BCBC72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7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180C1-20AC-E649-9F3C-ABDD85D16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8BB1D0-5CBC-B649-8962-F4E631327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A9F28-B2B8-8140-915E-AD7FBA797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4CC1C-D87A-EC4D-B9EE-AB6D9BE0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25D8B1-4936-CB4A-AA96-FA26D3918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4A54E9-B626-3541-B08B-D367099EF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2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C2D66-7A73-A647-9404-EEA7DEFC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D80B0C-9875-5E42-B581-63B0D3E7F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95675-1986-DD44-91E1-A6CB1ADD0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E60D8-4DF2-A045-AF8D-288759251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0AA0B-3EFF-EB4C-912C-40D225000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144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8DA27C-B501-7049-8308-8A100C3D3F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784B2-4DCE-124E-991F-C33C9F161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A899C-A68B-0B49-AC2A-455313138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64978-9EC0-C249-8C7D-C2399A4B8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2B371-491F-A34E-9A71-0B00AB7F2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7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68FBA1-9C2D-B847-AC78-CABE10D0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6E70D-B188-8044-98D9-AB8C0BB95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35B0F-C59C-104A-9CE5-43E3177E7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1403D-E288-F746-9A65-D0B98D054C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FB52B-39DA-2E4D-B468-2664470FE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4D16A-AE08-B14D-A9AF-629A68FCF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A156F-06EA-8A4C-BB56-1443DD3F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0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2B0BB4-8253-B54C-84B9-EA9FAD9984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58222" cy="1002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6B5A27-3BE0-744E-A322-704AB0A4648A}"/>
              </a:ext>
            </a:extLst>
          </p:cNvPr>
          <p:cNvSpPr txBox="1"/>
          <p:nvPr/>
        </p:nvSpPr>
        <p:spPr>
          <a:xfrm>
            <a:off x="922283" y="184665"/>
            <a:ext cx="46957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assoon Primary" pitchFamily="2" charset="77"/>
              </a:rPr>
              <a:t>Year 4- Autumn Term</a:t>
            </a:r>
          </a:p>
          <a:p>
            <a:r>
              <a:rPr lang="en-US" sz="2000" b="1" dirty="0">
                <a:latin typeface="Sassoon Primary" pitchFamily="2" charset="77"/>
              </a:rPr>
              <a:t>Africa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A27DB9-2102-7846-9A1E-C3AE7FDA72BD}"/>
              </a:ext>
            </a:extLst>
          </p:cNvPr>
          <p:cNvSpPr txBox="1"/>
          <p:nvPr/>
        </p:nvSpPr>
        <p:spPr>
          <a:xfrm>
            <a:off x="8845716" y="5442561"/>
            <a:ext cx="3298763" cy="138499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Sassoon Primary" pitchFamily="2" charset="77"/>
              </a:rPr>
              <a:t>PSHE</a:t>
            </a:r>
          </a:p>
          <a:p>
            <a:pPr algn="ctr"/>
            <a:r>
              <a:rPr lang="en-US" sz="1200" u="sng" dirty="0">
                <a:latin typeface="Sassoon Primary" pitchFamily="2" charset="77"/>
              </a:rPr>
              <a:t>Health and Wellbeing</a:t>
            </a:r>
            <a:endParaRPr lang="en-US" sz="1200" b="1" u="sng" dirty="0">
              <a:latin typeface="Sassoon Primary" pitchFamily="2" charset="77"/>
            </a:endParaRPr>
          </a:p>
          <a:p>
            <a:pPr algn="ctr"/>
            <a:r>
              <a:rPr lang="en-US" sz="1200" b="1" dirty="0">
                <a:latin typeface="Sassoon Primary" pitchFamily="2" charset="77"/>
              </a:rPr>
              <a:t>How can we keep healthy as we grow?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Looking after ourselves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Growing up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Becoming independent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Taking more responsibility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214F32-DA19-3243-8EB9-7D19640ADCC6}"/>
              </a:ext>
            </a:extLst>
          </p:cNvPr>
          <p:cNvSpPr txBox="1"/>
          <p:nvPr/>
        </p:nvSpPr>
        <p:spPr>
          <a:xfrm>
            <a:off x="3715236" y="4879299"/>
            <a:ext cx="4987231" cy="1015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Sassoon Primary" pitchFamily="2" charset="77"/>
              </a:rPr>
              <a:t>French</a:t>
            </a:r>
          </a:p>
          <a:p>
            <a:pPr algn="ctr"/>
            <a:r>
              <a:rPr lang="en-GB" sz="1200" dirty="0">
                <a:latin typeface="Sassoon Primary" pitchFamily="50" charset="0"/>
              </a:rPr>
              <a:t>Name and recognise up to 10 vegetables in French. Attempt to spell some of these </a:t>
            </a:r>
            <a:r>
              <a:rPr lang="en-GB" sz="1200" dirty="0" smtClean="0">
                <a:latin typeface="Sassoon Primary" pitchFamily="50" charset="0"/>
              </a:rPr>
              <a:t>nouns. </a:t>
            </a:r>
            <a:r>
              <a:rPr lang="en-GB" sz="1200" dirty="0">
                <a:latin typeface="Sassoon Primary" pitchFamily="50" charset="0"/>
              </a:rPr>
              <a:t>Learn simple vocabulary to facilitate a role play about buying vegetables from a market stall. </a:t>
            </a:r>
            <a:endParaRPr lang="en-US" sz="1200" u="sng" dirty="0">
              <a:latin typeface="Sassoon Primary" pitchFamily="50" charset="0"/>
            </a:endParaRPr>
          </a:p>
          <a:p>
            <a:pPr algn="ctr"/>
            <a:endParaRPr lang="en-US" sz="1200" dirty="0">
              <a:latin typeface="Sassoon Primary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7A6ECF-2445-0044-A7B2-51A5046A3775}"/>
              </a:ext>
            </a:extLst>
          </p:cNvPr>
          <p:cNvSpPr txBox="1"/>
          <p:nvPr/>
        </p:nvSpPr>
        <p:spPr>
          <a:xfrm>
            <a:off x="3723245" y="6026339"/>
            <a:ext cx="4979222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Sassoon Primary" pitchFamily="2" charset="77"/>
              </a:rPr>
              <a:t>P.E</a:t>
            </a:r>
          </a:p>
          <a:p>
            <a:pPr algn="ctr"/>
            <a:r>
              <a:rPr lang="en-US" sz="1200" dirty="0">
                <a:latin typeface="Sassoon Primary" pitchFamily="2" charset="77"/>
              </a:rPr>
              <a:t>Autumn 1</a:t>
            </a:r>
            <a:r>
              <a:rPr lang="en-US" sz="1200" dirty="0" smtClean="0">
                <a:latin typeface="Sassoon Primary" pitchFamily="2" charset="77"/>
              </a:rPr>
              <a:t>: Gymnastics</a:t>
            </a:r>
            <a:endParaRPr lang="en-US" sz="1200" dirty="0">
              <a:latin typeface="Sassoon Primary" pitchFamily="2" charset="77"/>
            </a:endParaRPr>
          </a:p>
          <a:p>
            <a:pPr algn="ctr"/>
            <a:r>
              <a:rPr lang="en-US" sz="1200" dirty="0">
                <a:latin typeface="Sassoon Primary" pitchFamily="2" charset="77"/>
              </a:rPr>
              <a:t>Autumn 2</a:t>
            </a:r>
            <a:r>
              <a:rPr lang="en-US" sz="1200" dirty="0" smtClean="0">
                <a:latin typeface="Sassoon Primary" pitchFamily="2" charset="77"/>
              </a:rPr>
              <a:t>: Dance </a:t>
            </a:r>
            <a:endParaRPr lang="en-US" sz="1200" dirty="0">
              <a:latin typeface="Sassoon Primary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21F0D1-771B-4B45-9030-90E3E050C318}"/>
              </a:ext>
            </a:extLst>
          </p:cNvPr>
          <p:cNvSpPr txBox="1"/>
          <p:nvPr/>
        </p:nvSpPr>
        <p:spPr>
          <a:xfrm>
            <a:off x="49238" y="3882360"/>
            <a:ext cx="3566353" cy="138499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 err="1" smtClean="0">
                <a:latin typeface="Sassoon Primary" pitchFamily="2" charset="77"/>
              </a:rPr>
              <a:t>Maths</a:t>
            </a:r>
            <a:endParaRPr lang="en-US" sz="1200" u="sng" dirty="0">
              <a:latin typeface="Sassoon Primary" pitchFamily="2" charset="77"/>
            </a:endParaRPr>
          </a:p>
          <a:p>
            <a:pPr algn="ctr"/>
            <a:r>
              <a:rPr lang="en-US" sz="1200" dirty="0">
                <a:latin typeface="Sassoon Primary" pitchFamily="2" charset="77"/>
              </a:rPr>
              <a:t>Our units of learning for this term are…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Number: Place Value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Number: Addition, </a:t>
            </a:r>
            <a:r>
              <a:rPr lang="en-US" sz="1200" dirty="0" smtClean="0">
                <a:latin typeface="Sassoon Primary" pitchFamily="2" charset="77"/>
              </a:rPr>
              <a:t>Subtraction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Measurement: Area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Number</a:t>
            </a:r>
            <a:r>
              <a:rPr lang="en-US" sz="1200" dirty="0">
                <a:latin typeface="Sassoon Primary" pitchFamily="2" charset="77"/>
              </a:rPr>
              <a:t>: </a:t>
            </a:r>
            <a:r>
              <a:rPr lang="en-US" sz="1200" dirty="0" smtClean="0">
                <a:latin typeface="Sassoon Primary" pitchFamily="2" charset="77"/>
              </a:rPr>
              <a:t>Multiplication and Division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Arithmetic paper every fortnight</a:t>
            </a:r>
            <a:endParaRPr lang="en-US" sz="1200" dirty="0">
              <a:latin typeface="Sassoon Primary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06AAA8-2877-E141-9FDB-CEDABB60F605}"/>
              </a:ext>
            </a:extLst>
          </p:cNvPr>
          <p:cNvSpPr txBox="1"/>
          <p:nvPr/>
        </p:nvSpPr>
        <p:spPr>
          <a:xfrm>
            <a:off x="3728472" y="1714473"/>
            <a:ext cx="4946918" cy="306237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Sassoon Primary" pitchFamily="2" charset="77"/>
              </a:rPr>
              <a:t>Africa </a:t>
            </a:r>
          </a:p>
          <a:p>
            <a:r>
              <a:rPr lang="en-US" sz="1200" u="sng" dirty="0">
                <a:latin typeface="Sassoon Primary" pitchFamily="2" charset="77"/>
              </a:rPr>
              <a:t>History</a:t>
            </a:r>
          </a:p>
          <a:p>
            <a:r>
              <a:rPr lang="en-US" sz="1200" dirty="0">
                <a:latin typeface="Sassoon Primary" pitchFamily="2" charset="77"/>
              </a:rPr>
              <a:t>How did Martin Luther King Jr. and Nelson </a:t>
            </a:r>
            <a:r>
              <a:rPr lang="en-US" sz="1200" dirty="0" smtClean="0">
                <a:latin typeface="Sassoon Primary" pitchFamily="2" charset="77"/>
              </a:rPr>
              <a:t>Mandela </a:t>
            </a:r>
            <a:r>
              <a:rPr lang="en-US" sz="1200" dirty="0">
                <a:latin typeface="Sassoon Primary" pitchFamily="2" charset="77"/>
              </a:rPr>
              <a:t>help to change unfair rules for children in </a:t>
            </a:r>
            <a:r>
              <a:rPr lang="en-US" sz="1200" dirty="0" smtClean="0">
                <a:latin typeface="Sassoon Primary" pitchFamily="2" charset="77"/>
              </a:rPr>
              <a:t>their </a:t>
            </a:r>
            <a:r>
              <a:rPr lang="en-US" sz="1200" dirty="0">
                <a:latin typeface="Sassoon Primary" pitchFamily="2" charset="77"/>
              </a:rPr>
              <a:t>countries</a:t>
            </a:r>
            <a:r>
              <a:rPr lang="en-US" sz="1200" dirty="0" smtClean="0">
                <a:latin typeface="Sassoon Primary" pitchFamily="2" charset="77"/>
              </a:rPr>
              <a:t>?</a:t>
            </a:r>
          </a:p>
          <a:p>
            <a:endParaRPr lang="en-US" sz="1200" dirty="0">
              <a:latin typeface="Sassoon Primary" pitchFamily="2" charset="77"/>
            </a:endParaRPr>
          </a:p>
          <a:p>
            <a:r>
              <a:rPr lang="en-US" sz="1200" u="sng" dirty="0" smtClean="0">
                <a:latin typeface="Sassoon Primary" pitchFamily="2" charset="77"/>
              </a:rPr>
              <a:t>Geography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Locate </a:t>
            </a:r>
            <a:r>
              <a:rPr lang="en-US" sz="1200" dirty="0">
                <a:latin typeface="Sassoon Primary" pitchFamily="2" charset="77"/>
              </a:rPr>
              <a:t>the world’s countries using maps to focus on </a:t>
            </a:r>
            <a:r>
              <a:rPr lang="en-US" sz="1200" dirty="0" smtClean="0">
                <a:latin typeface="Sassoon Primary" pitchFamily="2" charset="77"/>
              </a:rPr>
              <a:t>Africa.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Compare different places by exploring the human and physical geography of regions in the United Kingdom, Europe, and North or South America</a:t>
            </a:r>
            <a:r>
              <a:rPr lang="en-US" sz="1200" dirty="0" smtClean="0">
                <a:latin typeface="Sassoon Primary" pitchFamily="2" charset="77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Investigate the similarities and differences between communities and landscapes across different countries and continents</a:t>
            </a:r>
            <a:r>
              <a:rPr lang="en-US" sz="1200" dirty="0" smtClean="0">
                <a:latin typeface="Sassoon Primary" pitchFamily="2" charset="77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>
              <a:latin typeface="Sassoon Primary" pitchFamily="2" charset="77"/>
            </a:endParaRPr>
          </a:p>
          <a:p>
            <a:r>
              <a:rPr lang="en-US" sz="1200" u="sng" dirty="0" smtClean="0">
                <a:latin typeface="Sassoon Primary" pitchFamily="2" charset="77"/>
              </a:rPr>
              <a:t>Art</a:t>
            </a:r>
          </a:p>
          <a:p>
            <a:r>
              <a:rPr lang="en-US" sz="1200" dirty="0">
                <a:latin typeface="Sassoon Primary" pitchFamily="2" charset="77"/>
              </a:rPr>
              <a:t>T</a:t>
            </a:r>
            <a:r>
              <a:rPr lang="en-US" sz="1200" dirty="0" smtClean="0">
                <a:latin typeface="Sassoon Primary" pitchFamily="2" charset="77"/>
              </a:rPr>
              <a:t>he </a:t>
            </a:r>
            <a:r>
              <a:rPr lang="en-US" sz="1200" dirty="0">
                <a:latin typeface="Sassoon Primary" pitchFamily="2" charset="77"/>
              </a:rPr>
              <a:t>children look at different </a:t>
            </a:r>
            <a:r>
              <a:rPr lang="en-US" sz="1200" dirty="0" smtClean="0">
                <a:latin typeface="Sassoon Primary" pitchFamily="2" charset="77"/>
              </a:rPr>
              <a:t>African </a:t>
            </a:r>
            <a:r>
              <a:rPr lang="en-US" sz="1200" dirty="0">
                <a:latin typeface="Sassoon Primary" pitchFamily="2" charset="77"/>
              </a:rPr>
              <a:t>art and African landscapes. The outcome is to </a:t>
            </a:r>
            <a:r>
              <a:rPr lang="en-US" sz="1200" dirty="0" smtClean="0">
                <a:latin typeface="Sassoon Primary" pitchFamily="2" charset="77"/>
              </a:rPr>
              <a:t>produce </a:t>
            </a:r>
            <a:r>
              <a:rPr lang="en-US" sz="1200" dirty="0">
                <a:latin typeface="Sassoon Primary" pitchFamily="2" charset="77"/>
              </a:rPr>
              <a:t>an African landscape in </a:t>
            </a:r>
            <a:r>
              <a:rPr lang="en-US" sz="1200" dirty="0" smtClean="0">
                <a:latin typeface="Sassoon Primary" pitchFamily="2" charset="77"/>
              </a:rPr>
              <a:t>watercolour.</a:t>
            </a:r>
            <a:endParaRPr lang="en-US" sz="1200" dirty="0">
              <a:latin typeface="Sassoon Primary" pitchFamily="2" charset="77"/>
            </a:endParaRPr>
          </a:p>
          <a:p>
            <a:pPr algn="just"/>
            <a:endParaRPr lang="en-US" sz="100" dirty="0">
              <a:latin typeface="Sassoon Primary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6DFF2B-DB4A-844B-93A0-AE3908B43B81}"/>
              </a:ext>
            </a:extLst>
          </p:cNvPr>
          <p:cNvSpPr txBox="1"/>
          <p:nvPr/>
        </p:nvSpPr>
        <p:spPr>
          <a:xfrm>
            <a:off x="72446" y="6132961"/>
            <a:ext cx="3543145" cy="64633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 smtClean="0">
                <a:latin typeface="Sassoon Primary" pitchFamily="2" charset="77"/>
              </a:rPr>
              <a:t>Music</a:t>
            </a:r>
          </a:p>
          <a:p>
            <a:pPr algn="ctr"/>
            <a:r>
              <a:rPr lang="en-US" sz="1200" dirty="0" smtClean="0">
                <a:latin typeface="Sassoon Primary" pitchFamily="2" charset="77"/>
              </a:rPr>
              <a:t>Autumn 1: Create and Notate</a:t>
            </a:r>
          </a:p>
          <a:p>
            <a:pPr algn="ctr"/>
            <a:r>
              <a:rPr lang="en-US" sz="1200" dirty="0" smtClean="0">
                <a:latin typeface="Sassoon Primary" pitchFamily="2" charset="77"/>
              </a:rPr>
              <a:t>Autumn 2: Singing and Traditions. </a:t>
            </a:r>
            <a:endParaRPr lang="en-US" sz="1200" dirty="0">
              <a:latin typeface="Sassoon Primary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BFE691-65B5-1644-8BBC-E1468788655C}"/>
              </a:ext>
            </a:extLst>
          </p:cNvPr>
          <p:cNvSpPr txBox="1"/>
          <p:nvPr/>
        </p:nvSpPr>
        <p:spPr>
          <a:xfrm>
            <a:off x="8850641" y="87856"/>
            <a:ext cx="3293838" cy="415498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Sassoon Primary" pitchFamily="2" charset="77"/>
              </a:rPr>
              <a:t>Science</a:t>
            </a:r>
          </a:p>
          <a:p>
            <a:pPr algn="ctr"/>
            <a:endParaRPr lang="en-US" sz="1200" u="sng" dirty="0">
              <a:latin typeface="Sassoon Primary" pitchFamily="2" charset="77"/>
            </a:endParaRPr>
          </a:p>
          <a:p>
            <a:pPr algn="ctr"/>
            <a:r>
              <a:rPr lang="en-US" sz="1200" b="1" dirty="0">
                <a:latin typeface="Sassoon Primary" pitchFamily="2" charset="77"/>
              </a:rPr>
              <a:t>Living things and their habitats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Describe how living things are classified and based on similarities and differences, including micro-organisms, plants and animals.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2" charset="77"/>
              </a:rPr>
              <a:t>Give reasons for classifying plants and animals based on specific </a:t>
            </a:r>
            <a:r>
              <a:rPr lang="en-US" sz="1200" dirty="0" smtClean="0">
                <a:latin typeface="Sassoon Primary" pitchFamily="2" charset="77"/>
              </a:rPr>
              <a:t>characteristics.</a:t>
            </a:r>
            <a:endParaRPr lang="en-US" sz="1200" dirty="0">
              <a:latin typeface="Sassoon Primary" pitchFamily="2" charset="77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en-US" sz="1200" u="sng" dirty="0" smtClean="0">
              <a:latin typeface="Sassoon Primary" pitchFamily="2" charset="77"/>
            </a:endParaRPr>
          </a:p>
          <a:p>
            <a:pPr algn="ctr"/>
            <a:r>
              <a:rPr lang="en-US" sz="1200" b="1" dirty="0" smtClean="0">
                <a:latin typeface="Sassoon Primary" pitchFamily="2" charset="77"/>
              </a:rPr>
              <a:t>Teeth and eating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Describe </a:t>
            </a:r>
            <a:r>
              <a:rPr lang="en-US" sz="1200" dirty="0">
                <a:latin typeface="Sassoon Primary" pitchFamily="2" charset="77"/>
              </a:rPr>
              <a:t>the simple functions of the </a:t>
            </a:r>
          </a:p>
          <a:p>
            <a:pPr algn="ctr"/>
            <a:r>
              <a:rPr lang="en-US" sz="1200" dirty="0">
                <a:latin typeface="Sassoon Primary" pitchFamily="2" charset="77"/>
              </a:rPr>
              <a:t>basic parts of the digestive system in </a:t>
            </a:r>
            <a:r>
              <a:rPr lang="en-US" sz="1200" dirty="0" smtClean="0">
                <a:latin typeface="Sassoon Primary" pitchFamily="2" charset="77"/>
              </a:rPr>
              <a:t>humans.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Identify </a:t>
            </a:r>
            <a:r>
              <a:rPr lang="en-US" sz="1200" dirty="0">
                <a:latin typeface="Sassoon Primary" pitchFamily="2" charset="77"/>
              </a:rPr>
              <a:t>the different types of teeth in humans and their </a:t>
            </a:r>
          </a:p>
          <a:p>
            <a:pPr algn="ctr"/>
            <a:r>
              <a:rPr lang="en-US" sz="1200" dirty="0">
                <a:latin typeface="Sassoon Primary" pitchFamily="2" charset="77"/>
              </a:rPr>
              <a:t>simple functions. </a:t>
            </a:r>
            <a:endParaRPr lang="en-US" sz="1200" dirty="0" smtClean="0">
              <a:latin typeface="Sassoon Primary" pitchFamily="2" charset="77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Construct </a:t>
            </a:r>
            <a:r>
              <a:rPr lang="en-US" sz="1200" dirty="0">
                <a:latin typeface="Sassoon Primary" pitchFamily="2" charset="77"/>
              </a:rPr>
              <a:t>and interpret a variety of food chains, </a:t>
            </a:r>
            <a:endParaRPr lang="en-US" sz="1200" dirty="0" smtClean="0">
              <a:latin typeface="Sassoon Primary" pitchFamily="2" charset="77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Name 5 </a:t>
            </a:r>
            <a:r>
              <a:rPr lang="en-US" sz="1200" dirty="0">
                <a:latin typeface="Sassoon Primary" pitchFamily="2" charset="77"/>
              </a:rPr>
              <a:t>food </a:t>
            </a:r>
            <a:r>
              <a:rPr lang="en-US" sz="1200" dirty="0" smtClean="0">
                <a:latin typeface="Sassoon Primary" pitchFamily="2" charset="77"/>
              </a:rPr>
              <a:t>groups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2" charset="77"/>
              </a:rPr>
              <a:t>Understanding </a:t>
            </a:r>
            <a:r>
              <a:rPr lang="en-US" sz="1200" dirty="0">
                <a:latin typeface="Sassoon Primary" pitchFamily="2" charset="77"/>
              </a:rPr>
              <a:t>what makes a healthy, </a:t>
            </a:r>
          </a:p>
          <a:p>
            <a:pPr algn="ctr"/>
            <a:r>
              <a:rPr lang="en-US" sz="1200" dirty="0">
                <a:latin typeface="Sassoon Primary" pitchFamily="2" charset="77"/>
              </a:rPr>
              <a:t>balanced meal.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B75D16-9100-CB42-9A6C-2AAC23469909}"/>
              </a:ext>
            </a:extLst>
          </p:cNvPr>
          <p:cNvSpPr txBox="1"/>
          <p:nvPr/>
        </p:nvSpPr>
        <p:spPr>
          <a:xfrm>
            <a:off x="64437" y="5377200"/>
            <a:ext cx="3551154" cy="646331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>
                <a:latin typeface="Sassoon Primary" pitchFamily="2" charset="77"/>
              </a:rPr>
              <a:t>Computing</a:t>
            </a:r>
          </a:p>
          <a:p>
            <a:pPr algn="ctr"/>
            <a:r>
              <a:rPr lang="en-US" sz="1200" dirty="0">
                <a:latin typeface="Sassoon Primary" pitchFamily="2" charset="77"/>
              </a:rPr>
              <a:t>Computing Systems and Networks</a:t>
            </a:r>
          </a:p>
          <a:p>
            <a:pPr algn="ctr"/>
            <a:endParaRPr lang="en-US" sz="1200" dirty="0">
              <a:latin typeface="Sassoon Primary" pitchFamily="2" charset="77"/>
            </a:endParaRPr>
          </a:p>
        </p:txBody>
      </p:sp>
      <p:pic>
        <p:nvPicPr>
          <p:cNvPr id="3" name="Picture 2" descr="10 Facts About Nelson Mandela – Nelson Mandela Facts for Kids – TVHG">
            <a:extLst>
              <a:ext uri="{FF2B5EF4-FFF2-40B4-BE49-F238E27FC236}">
                <a16:creationId xmlns:a16="http://schemas.microsoft.com/office/drawing/2014/main" id="{FEDFED00-2D49-FB9A-D26C-7953DBB5C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168" y="175746"/>
            <a:ext cx="1637832" cy="1406375"/>
          </a:xfrm>
          <a:prstGeom prst="rect">
            <a:avLst/>
          </a:prstGeom>
        </p:spPr>
      </p:pic>
      <p:pic>
        <p:nvPicPr>
          <p:cNvPr id="4" name="Picture 3" descr="African Sunset Silhouette Art">
            <a:extLst>
              <a:ext uri="{FF2B5EF4-FFF2-40B4-BE49-F238E27FC236}">
                <a16:creationId xmlns:a16="http://schemas.microsoft.com/office/drawing/2014/main" id="{5773FC28-F5B0-A74E-0E39-C25E680EF68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500"/>
          <a:stretch>
            <a:fillRect/>
          </a:stretch>
        </p:blipFill>
        <p:spPr>
          <a:xfrm>
            <a:off x="5541555" y="67579"/>
            <a:ext cx="1253911" cy="1584724"/>
          </a:xfrm>
          <a:prstGeom prst="rect">
            <a:avLst/>
          </a:prstGeom>
        </p:spPr>
      </p:pic>
      <p:pic>
        <p:nvPicPr>
          <p:cNvPr id="18" name="Picture 17" descr="Printable Africa Political Map">
            <a:extLst>
              <a:ext uri="{FF2B5EF4-FFF2-40B4-BE49-F238E27FC236}">
                <a16:creationId xmlns:a16="http://schemas.microsoft.com/office/drawing/2014/main" id="{38B0F1FC-580A-DECE-FBCE-764DEEF445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6060" y="175746"/>
            <a:ext cx="1470648" cy="13853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2111" y="4303323"/>
            <a:ext cx="3351213" cy="10787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017158" y="4556134"/>
            <a:ext cx="2955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50" charset="0"/>
              </a:rPr>
              <a:t>Which values are </a:t>
            </a:r>
            <a:r>
              <a:rPr lang="en-US" sz="1200" dirty="0" smtClean="0">
                <a:latin typeface="Sassoon Primary" pitchFamily="50" charset="0"/>
              </a:rPr>
              <a:t>considered important </a:t>
            </a:r>
            <a:r>
              <a:rPr lang="en-US" sz="1200" dirty="0">
                <a:latin typeface="Sassoon Primary" pitchFamily="50" charset="0"/>
              </a:rPr>
              <a:t>by </a:t>
            </a:r>
            <a:r>
              <a:rPr lang="en-US" sz="1200" dirty="0" smtClean="0">
                <a:latin typeface="Sassoon Primary" pitchFamily="50" charset="0"/>
              </a:rPr>
              <a:t>people </a:t>
            </a:r>
            <a:r>
              <a:rPr lang="en-US" sz="1200" dirty="0">
                <a:latin typeface="Sassoon Primary" pitchFamily="50" charset="0"/>
              </a:rPr>
              <a:t>of </a:t>
            </a:r>
            <a:r>
              <a:rPr lang="en-US" sz="1200" dirty="0" smtClean="0">
                <a:latin typeface="Sassoon Primary" pitchFamily="50" charset="0"/>
              </a:rPr>
              <a:t>faith?</a:t>
            </a:r>
          </a:p>
          <a:p>
            <a:pPr algn="ctr"/>
            <a:endParaRPr lang="en-US" sz="1200" dirty="0">
              <a:latin typeface="Sassoon Primary" pitchFamily="50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50" charset="0"/>
              </a:rPr>
              <a:t>World Faiths and World Views.</a:t>
            </a:r>
            <a:endParaRPr lang="en-GB" sz="1200" dirty="0">
              <a:latin typeface="Sassoon Primary" pitchFamily="50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876" y="985475"/>
            <a:ext cx="3717112" cy="285115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-108940" y="1293556"/>
            <a:ext cx="378471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Sassoon Primary" pitchFamily="50" charset="0"/>
              </a:rPr>
              <a:t>Autumn 1: </a:t>
            </a:r>
          </a:p>
          <a:p>
            <a:pPr algn="ctr"/>
            <a:r>
              <a:rPr lang="en-US" sz="1200" dirty="0">
                <a:latin typeface="Sassoon Primary" pitchFamily="50" charset="0"/>
              </a:rPr>
              <a:t>The Loch Ness Monster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50" charset="0"/>
              </a:rPr>
              <a:t>Orally recite facts about The Loch Ness </a:t>
            </a:r>
            <a:r>
              <a:rPr lang="en-US" sz="1200" dirty="0" smtClean="0">
                <a:latin typeface="Sassoon Primary" pitchFamily="50" charset="0"/>
              </a:rPr>
              <a:t>Monster.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50" charset="0"/>
              </a:rPr>
              <a:t>Innovate </a:t>
            </a:r>
            <a:r>
              <a:rPr lang="en-US" sz="1200" dirty="0">
                <a:latin typeface="Sassoon Primary" pitchFamily="50" charset="0"/>
              </a:rPr>
              <a:t>a story based on The Loch Ness </a:t>
            </a:r>
            <a:r>
              <a:rPr lang="en-US" sz="1200" dirty="0" smtClean="0">
                <a:latin typeface="Sassoon Primary" pitchFamily="50" charset="0"/>
              </a:rPr>
              <a:t>Monster.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50" charset="0"/>
              </a:rPr>
              <a:t>Newspaper </a:t>
            </a:r>
            <a:r>
              <a:rPr lang="en-US" sz="1200" dirty="0">
                <a:latin typeface="Sassoon Primary" pitchFamily="50" charset="0"/>
              </a:rPr>
              <a:t>article based on research of The Loch Ness Monster.</a:t>
            </a:r>
          </a:p>
          <a:p>
            <a:pPr algn="ctr"/>
            <a:endParaRPr lang="en-US" sz="1200" dirty="0">
              <a:latin typeface="Sassoon Primary" pitchFamily="50" charset="0"/>
            </a:endParaRPr>
          </a:p>
          <a:p>
            <a:pPr algn="ctr"/>
            <a:r>
              <a:rPr lang="en-US" sz="1200" dirty="0">
                <a:latin typeface="Sassoon Primary" pitchFamily="50" charset="0"/>
              </a:rPr>
              <a:t>Autumn 2:</a:t>
            </a:r>
          </a:p>
          <a:p>
            <a:pPr algn="ctr"/>
            <a:r>
              <a:rPr lang="en-US" sz="1200" dirty="0" smtClean="0">
                <a:latin typeface="Sassoon Primary" pitchFamily="50" charset="0"/>
              </a:rPr>
              <a:t>Crazy </a:t>
            </a:r>
            <a:r>
              <a:rPr lang="en-US" sz="1200" dirty="0">
                <a:latin typeface="Sassoon Primary" pitchFamily="50" charset="0"/>
              </a:rPr>
              <a:t>Creatures and Journey to </a:t>
            </a:r>
            <a:r>
              <a:rPr lang="en-US" sz="1200" dirty="0" err="1" smtClean="0">
                <a:latin typeface="Sassoon Primary" pitchFamily="50" charset="0"/>
              </a:rPr>
              <a:t>Jo’burg</a:t>
            </a:r>
            <a:r>
              <a:rPr lang="en-US" sz="1200" dirty="0" smtClean="0">
                <a:latin typeface="Sassoon Primary" pitchFamily="50" charset="0"/>
              </a:rPr>
              <a:t>.</a:t>
            </a:r>
            <a:endParaRPr lang="en-US" sz="1200" dirty="0">
              <a:latin typeface="Sassoon Primary" pitchFamily="50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>
                <a:latin typeface="Sassoon Primary" pitchFamily="50" charset="0"/>
              </a:rPr>
              <a:t>Retell the story of Journey to </a:t>
            </a:r>
            <a:r>
              <a:rPr lang="en-US" sz="1200" dirty="0" err="1">
                <a:latin typeface="Sassoon Primary" pitchFamily="50" charset="0"/>
              </a:rPr>
              <a:t>Jo’Burg</a:t>
            </a:r>
            <a:r>
              <a:rPr lang="en-US" sz="1200" dirty="0">
                <a:latin typeface="Sassoon Primary" pitchFamily="50" charset="0"/>
              </a:rPr>
              <a:t>. </a:t>
            </a:r>
            <a:endParaRPr lang="en-US" sz="1200" dirty="0" smtClean="0">
              <a:latin typeface="Sassoon Primary" pitchFamily="50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Sassoon Primary" pitchFamily="50" charset="0"/>
              </a:rPr>
              <a:t>Create </a:t>
            </a:r>
            <a:r>
              <a:rPr lang="en-US" sz="1200" dirty="0">
                <a:latin typeface="Sassoon Primary" pitchFamily="50" charset="0"/>
              </a:rPr>
              <a:t>a digital fact file </a:t>
            </a:r>
          </a:p>
          <a:p>
            <a:pPr algn="ctr"/>
            <a:r>
              <a:rPr lang="en-US" sz="1200" dirty="0">
                <a:latin typeface="Sassoon Primary" pitchFamily="50" charset="0"/>
              </a:rPr>
              <a:t>based on a ‘Crazy Creature’.</a:t>
            </a:r>
          </a:p>
        </p:txBody>
      </p:sp>
    </p:spTree>
    <p:extLst>
      <p:ext uri="{BB962C8B-B14F-4D97-AF65-F5344CB8AC3E}">
        <p14:creationId xmlns:p14="http://schemas.microsoft.com/office/powerpoint/2010/main" val="2064060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395</Words>
  <Application>Microsoft Office PowerPoint</Application>
  <PresentationFormat>Widescreen</PresentationFormat>
  <Paragraphs>67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Sassoon Primary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Gaby Westgarth</dc:creator>
  <cp:lastModifiedBy>Amber Jordan</cp:lastModifiedBy>
  <cp:revision>37</cp:revision>
  <dcterms:created xsi:type="dcterms:W3CDTF">2021-04-08T10:12:47Z</dcterms:created>
  <dcterms:modified xsi:type="dcterms:W3CDTF">2026-09-22T07:22:02Z</dcterms:modified>
</cp:coreProperties>
</file>